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03447BB-5D67-496B-8E87-E561075AD55C}" styleName="Styl ciemny 1 — Ak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Styl z motywem 2 — Ak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Styl ciemny 1 — Ak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2013-01-06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6000" b="1" dirty="0" smtClean="0"/>
              <a:t>Firma </a:t>
            </a:r>
            <a:r>
              <a:rPr lang="pl-PL" sz="6000" b="1" dirty="0" err="1" smtClean="0"/>
              <a:t>Ogólnousługowa</a:t>
            </a:r>
            <a:r>
              <a:rPr lang="pl-PL" sz="6000" b="1" dirty="0" smtClean="0"/>
              <a:t/>
            </a:r>
            <a:br>
              <a:rPr lang="pl-PL" sz="6000" b="1" dirty="0" smtClean="0"/>
            </a:br>
            <a:r>
              <a:rPr lang="pl-PL" sz="6000" b="1" dirty="0" smtClean="0"/>
              <a:t>Wojciech </a:t>
            </a:r>
            <a:r>
              <a:rPr lang="pl-PL" sz="6000" b="1" dirty="0" err="1" smtClean="0"/>
              <a:t>Turchoń</a:t>
            </a:r>
            <a:endParaRPr lang="pl-PL" sz="60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728792" cy="2351112"/>
          </a:xfrm>
        </p:spPr>
        <p:txBody>
          <a:bodyPr>
            <a:normAutofit/>
          </a:bodyPr>
          <a:lstStyle/>
          <a:p>
            <a:r>
              <a:rPr lang="pl-PL" sz="5400" dirty="0" smtClean="0"/>
              <a:t>Cennik usług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1637928"/>
            <a:ext cx="8229600" cy="1143000"/>
          </a:xfrm>
        </p:spPr>
        <p:txBody>
          <a:bodyPr>
            <a:noAutofit/>
          </a:bodyPr>
          <a:lstStyle/>
          <a:p>
            <a:r>
              <a:rPr lang="pl-PL" sz="11500" dirty="0" smtClean="0"/>
              <a:t>ELEKTRYKA</a:t>
            </a:r>
            <a:endParaRPr lang="pl-PL" sz="1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Usługi Elektryczne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cap="all" dirty="0" smtClean="0"/>
              <a:t>MONTAŻ INSTALACJI ELEKTRYCZNYCH WEWNĘTRZNYCH I ZEWNĘTRZNYCH </a:t>
            </a:r>
            <a:br>
              <a:rPr lang="pl-PL" cap="all" dirty="0" smtClean="0"/>
            </a:br>
            <a:r>
              <a:rPr lang="pl-PL" cap="all" dirty="0" smtClean="0"/>
              <a:t>MONTAŻ OPRAW OŚWIETLENIOWYCH </a:t>
            </a:r>
            <a:br>
              <a:rPr lang="pl-PL" cap="all" dirty="0" smtClean="0"/>
            </a:br>
            <a:r>
              <a:rPr lang="pl-PL" cap="all" dirty="0" smtClean="0"/>
              <a:t>MONTAŻ OSPRZĘTU ELEKTRYCZNEGO </a:t>
            </a:r>
            <a:br>
              <a:rPr lang="pl-PL" cap="all" dirty="0" smtClean="0"/>
            </a:br>
            <a:r>
              <a:rPr lang="pl-PL" cap="all" dirty="0" smtClean="0"/>
              <a:t>MONTAŻ ROZDZIELNIC ELEKTRYCZNYCH</a:t>
            </a:r>
            <a:br>
              <a:rPr lang="pl-PL" cap="all" dirty="0" smtClean="0"/>
            </a:br>
            <a:r>
              <a:rPr lang="pl-PL" cap="all" dirty="0" smtClean="0"/>
              <a:t>KONSERWACJA INSTALACJI ELEKTRYCZNYCH</a:t>
            </a:r>
            <a:br>
              <a:rPr lang="pl-PL" cap="all" dirty="0" smtClean="0"/>
            </a:br>
            <a:r>
              <a:rPr lang="pl-PL" cap="all" dirty="0" smtClean="0"/>
              <a:t>OKRESOWE PRZEGLĄDY </a:t>
            </a:r>
            <a:br>
              <a:rPr lang="pl-PL" cap="all" dirty="0" smtClean="0"/>
            </a:br>
            <a:r>
              <a:rPr lang="pl-PL" cap="all" dirty="0" smtClean="0"/>
              <a:t>POMIARY ELEKTRYCZNE</a:t>
            </a:r>
            <a:br>
              <a:rPr lang="pl-PL" cap="all" dirty="0" smtClean="0"/>
            </a:br>
            <a:endParaRPr lang="pl-PL" cap="all" dirty="0" smtClean="0"/>
          </a:p>
          <a:p>
            <a:r>
              <a:rPr lang="pl-PL" cap="all" dirty="0" smtClean="0"/>
              <a:t>NAPRAWA INSTALACJI ELEKTRYCZNYCH</a:t>
            </a:r>
            <a:br>
              <a:rPr lang="pl-PL" cap="all" dirty="0" smtClean="0"/>
            </a:br>
            <a:r>
              <a:rPr lang="pl-PL" cap="all" dirty="0" smtClean="0"/>
              <a:t>WYMIANA APARATÓW , BEZPIECZNIKÓW , OPRAW, ŹRÓDEŁ ŚWIATŁA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Pomiary Elektryczne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l-PL" i="1" cap="all" dirty="0" smtClean="0"/>
              <a:t>WYKONUJEMY POMIARY ELEKTRYCZNE ORAZ PRZEGLĄDY INSTALACJI ELEKTRYCZNYCH DLA WSPÓLNOT MIESZKANIOWYCH A TAKŻE DLA OBIEKTÓW KOMERCYJNYCH.</a:t>
            </a:r>
            <a:endParaRPr lang="pl-PL" cap="all" dirty="0" smtClean="0"/>
          </a:p>
          <a:p>
            <a:r>
              <a:rPr lang="pl-PL" dirty="0" smtClean="0"/>
              <a:t>Pomiary ochrony przeciwporażeniowej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Pomiary rezystancji izolacji obwodów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Pomiary zabezpieczeń różnicowoprądowych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Pomiary natężenia oświetlenia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Pomiary stanu instalacji odgromowych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Ocena stanu technicznego aparatów i urządzeń  instalacji elektrycznych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Okresowe przeglądy instalacji oświetlenia 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Okresowe przeglądy instalacji elektrycznych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Okresowe przeglądy instalacji odgromowych 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b="1" dirty="0" smtClean="0"/>
              <a:t>Wykonanie poszczególnych elementów instalacji elektrycznej </a:t>
            </a:r>
            <a:br>
              <a:rPr lang="pl-PL" sz="2400" b="1" dirty="0" smtClean="0"/>
            </a:br>
            <a:r>
              <a:rPr lang="pl-PL" sz="2400" b="1" dirty="0" smtClean="0"/>
              <a:t>(z materiałami)</a:t>
            </a:r>
            <a:br>
              <a:rPr lang="pl-PL" sz="2400" b="1" dirty="0" smtClean="0"/>
            </a:b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23528" y="980731"/>
          <a:ext cx="8352928" cy="576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176464"/>
              </a:tblGrid>
              <a:tr h="50990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dirty="0">
                          <a:solidFill>
                            <a:srgbClr val="FFFFFF"/>
                          </a:solidFill>
                        </a:rPr>
                        <a:t>Usługa</a:t>
                      </a:r>
                      <a:br>
                        <a:rPr lang="pl-PL" sz="1100" dirty="0">
                          <a:solidFill>
                            <a:srgbClr val="FFFFFF"/>
                          </a:solidFill>
                        </a:rPr>
                      </a:br>
                      <a:endParaRPr lang="pl-PL" sz="1100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dirty="0" smtClean="0">
                          <a:solidFill>
                            <a:srgbClr val="FFFFFF"/>
                          </a:solidFill>
                        </a:rPr>
                        <a:t>Cena</a:t>
                      </a:r>
                      <a:endParaRPr lang="pl-PL" sz="1100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</a:tr>
              <a:tr h="509900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Wykonanie punktu siłowego</a:t>
                      </a:r>
                      <a:endParaRPr lang="pl-PL" sz="11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80 - 150 zł/szt.</a:t>
                      </a:r>
                      <a:br>
                        <a:rPr lang="pl-PL" sz="1100">
                          <a:solidFill>
                            <a:srgbClr val="525455"/>
                          </a:solidFill>
                        </a:rPr>
                      </a:br>
                      <a:endParaRPr lang="pl-PL" sz="1100"/>
                    </a:p>
                  </a:txBody>
                  <a:tcPr marL="19050" marR="19050" marT="19050" marB="19050"/>
                </a:tc>
              </a:tr>
              <a:tr h="661640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Wykonanie punktu oświetleniowego</a:t>
                      </a:r>
                      <a:br>
                        <a:rPr lang="pl-PL" sz="1100">
                          <a:solidFill>
                            <a:srgbClr val="525455"/>
                          </a:solidFill>
                        </a:rPr>
                      </a:br>
                      <a:endParaRPr lang="pl-PL" sz="11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50 - 100 zł/szt.</a:t>
                      </a:r>
                      <a:br>
                        <a:rPr lang="pl-PL" sz="1100">
                          <a:solidFill>
                            <a:srgbClr val="525455"/>
                          </a:solidFill>
                        </a:rPr>
                      </a:br>
                      <a:endParaRPr lang="pl-PL" sz="1100"/>
                    </a:p>
                  </a:txBody>
                  <a:tcPr marL="19050" marR="19050" marT="19050" marB="19050"/>
                </a:tc>
              </a:tr>
              <a:tr h="509900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Wykonanie punktu akustycznego</a:t>
                      </a:r>
                      <a:endParaRPr lang="pl-PL" sz="11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35 - 90 zł/szt.</a:t>
                      </a:r>
                      <a:br>
                        <a:rPr lang="pl-PL" sz="1100">
                          <a:solidFill>
                            <a:srgbClr val="525455"/>
                          </a:solidFill>
                        </a:rPr>
                      </a:br>
                      <a:endParaRPr lang="pl-PL" sz="1100"/>
                    </a:p>
                  </a:txBody>
                  <a:tcPr marL="19050" marR="19050" marT="19050" marB="19050"/>
                </a:tc>
              </a:tr>
              <a:tr h="509900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Wykonanie punktu domofonowego</a:t>
                      </a:r>
                      <a:endParaRPr lang="pl-PL" sz="11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60 - 125 zł/szt.</a:t>
                      </a:r>
                      <a:br>
                        <a:rPr lang="pl-PL" sz="1100">
                          <a:solidFill>
                            <a:srgbClr val="525455"/>
                          </a:solidFill>
                        </a:rPr>
                      </a:br>
                      <a:endParaRPr lang="pl-PL" sz="1100"/>
                    </a:p>
                  </a:txBody>
                  <a:tcPr marL="19050" marR="19050" marT="19050" marB="19050"/>
                </a:tc>
              </a:tr>
              <a:tr h="509900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Wykonanie punktu gniazda elektrycznego</a:t>
                      </a:r>
                      <a:endParaRPr lang="pl-PL" sz="11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40 - 110 zł/szt.</a:t>
                      </a:r>
                      <a:br>
                        <a:rPr lang="pl-PL" sz="1100">
                          <a:solidFill>
                            <a:srgbClr val="525455"/>
                          </a:solidFill>
                        </a:rPr>
                      </a:br>
                      <a:endParaRPr lang="pl-PL" sz="1100"/>
                    </a:p>
                  </a:txBody>
                  <a:tcPr marL="19050" marR="19050" marT="19050" marB="19050"/>
                </a:tc>
              </a:tr>
              <a:tr h="509900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Wykonanie punktu gniazda telefonicznego</a:t>
                      </a:r>
                      <a:endParaRPr lang="pl-PL" sz="11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35 - 90 zł/szt.</a:t>
                      </a:r>
                      <a:br>
                        <a:rPr lang="pl-PL" sz="1100">
                          <a:solidFill>
                            <a:srgbClr val="525455"/>
                          </a:solidFill>
                        </a:rPr>
                      </a:br>
                      <a:endParaRPr lang="pl-PL" sz="1100"/>
                    </a:p>
                  </a:txBody>
                  <a:tcPr marL="19050" marR="19050" marT="19050" marB="19050"/>
                </a:tc>
              </a:tr>
              <a:tr h="509900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Wykonanie punktu komputerowego</a:t>
                      </a:r>
                      <a:endParaRPr lang="pl-PL" sz="11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 dirty="0">
                          <a:solidFill>
                            <a:srgbClr val="525455"/>
                          </a:solidFill>
                        </a:rPr>
                        <a:t>35 - 145 zł/szt.</a:t>
                      </a:r>
                      <a:br>
                        <a:rPr lang="pl-PL" sz="1100" dirty="0">
                          <a:solidFill>
                            <a:srgbClr val="525455"/>
                          </a:solidFill>
                        </a:rPr>
                      </a:br>
                      <a:endParaRPr lang="pl-PL" sz="1100" dirty="0"/>
                    </a:p>
                  </a:txBody>
                  <a:tcPr marL="19050" marR="19050" marT="19050" marB="19050"/>
                </a:tc>
              </a:tr>
              <a:tr h="509900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Wykonanie punktu videofonowego</a:t>
                      </a:r>
                      <a:endParaRPr lang="pl-PL" sz="11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170 - 250 zł/szt.</a:t>
                      </a:r>
                      <a:br>
                        <a:rPr lang="pl-PL" sz="1100">
                          <a:solidFill>
                            <a:srgbClr val="525455"/>
                          </a:solidFill>
                        </a:rPr>
                      </a:br>
                      <a:endParaRPr lang="pl-PL" sz="1100"/>
                    </a:p>
                  </a:txBody>
                  <a:tcPr marL="19050" marR="19050" marT="19050" marB="19050"/>
                </a:tc>
              </a:tr>
              <a:tr h="509900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Wykonanie rolet zasilanych</a:t>
                      </a:r>
                      <a:endParaRPr lang="pl-PL" sz="11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100 - 170 zł/szt.</a:t>
                      </a:r>
                      <a:br>
                        <a:rPr lang="pl-PL" sz="1100">
                          <a:solidFill>
                            <a:srgbClr val="525455"/>
                          </a:solidFill>
                        </a:rPr>
                      </a:br>
                      <a:endParaRPr lang="pl-PL" sz="1100"/>
                    </a:p>
                  </a:txBody>
                  <a:tcPr marL="19050" marR="19050" marT="19050" marB="19050"/>
                </a:tc>
              </a:tr>
              <a:tr h="509900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>
                          <a:solidFill>
                            <a:srgbClr val="525455"/>
                          </a:solidFill>
                        </a:rPr>
                        <a:t>Wykonanie rozety rozdzielczej punktu elektrycznego</a:t>
                      </a:r>
                      <a:endParaRPr lang="pl-PL" sz="11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 dirty="0">
                          <a:solidFill>
                            <a:srgbClr val="525455"/>
                          </a:solidFill>
                        </a:rPr>
                        <a:t>35 - 110 zł/szt.</a:t>
                      </a:r>
                      <a:br>
                        <a:rPr lang="pl-PL" sz="1100" dirty="0">
                          <a:solidFill>
                            <a:srgbClr val="525455"/>
                          </a:solidFill>
                        </a:rPr>
                      </a:br>
                      <a:endParaRPr lang="pl-PL" sz="1100" dirty="0"/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b="1" dirty="0" smtClean="0"/>
              <a:t>Wykonanie punktów instalacji elektrycznej</a:t>
            </a:r>
            <a:br>
              <a:rPr lang="pl-PL" sz="2800" b="1" dirty="0" smtClean="0"/>
            </a:br>
            <a:r>
              <a:rPr lang="pl-PL" sz="2800" b="1" dirty="0" smtClean="0"/>
              <a:t>(bez materiałów)</a:t>
            </a:r>
            <a:br>
              <a:rPr lang="pl-PL" sz="2800" b="1" dirty="0" smtClean="0"/>
            </a:b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363272" cy="5619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636"/>
                <a:gridCol w="4181636"/>
              </a:tblGrid>
              <a:tr h="46221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dirty="0">
                          <a:solidFill>
                            <a:srgbClr val="FFFFFF"/>
                          </a:solidFill>
                        </a:rPr>
                        <a:t>Usługa</a:t>
                      </a:r>
                      <a:br>
                        <a:rPr lang="pl-PL" sz="1400" dirty="0">
                          <a:solidFill>
                            <a:srgbClr val="FFFFFF"/>
                          </a:solidFill>
                        </a:rPr>
                      </a:br>
                      <a:endParaRPr lang="pl-PL" sz="1400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dirty="0" smtClean="0">
                          <a:solidFill>
                            <a:srgbClr val="FFFFFF"/>
                          </a:solidFill>
                        </a:rPr>
                        <a:t>Cena</a:t>
                      </a:r>
                      <a:r>
                        <a:rPr lang="pl-PL" sz="1400" dirty="0">
                          <a:solidFill>
                            <a:srgbClr val="FFFFFF"/>
                          </a:solidFill>
                        </a:rPr>
                        <a:t/>
                      </a:r>
                      <a:br>
                        <a:rPr lang="pl-PL" sz="1400" dirty="0">
                          <a:solidFill>
                            <a:srgbClr val="FFFFFF"/>
                          </a:solidFill>
                        </a:rPr>
                      </a:br>
                      <a:endParaRPr lang="pl-PL" sz="1400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domofonu lub videofonu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200 - 300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gniazda antenowego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6 - 30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gniazda elektrycznego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8 - 12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gniazda komputerowego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6 - 12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678318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gniazda siłowego o napięciu 230/400V</a:t>
                      </a:r>
                      <a:br>
                        <a:rPr lang="pl-PL" sz="1400">
                          <a:solidFill>
                            <a:srgbClr val="525455"/>
                          </a:solidFill>
                        </a:rPr>
                      </a:b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solidFill>
                            <a:srgbClr val="525455"/>
                          </a:solidFill>
                        </a:rPr>
                        <a:t>12 - 135 zł/szt.</a:t>
                      </a:r>
                      <a:endParaRPr lang="pl-PL" sz="1400" dirty="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gniazda telefonicznego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6 - 12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gniazda telewizyjnego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6 - 12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osprzętu rozdzielni 12-24 mod.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560 - 680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osprzętu rozdzielni 36-48 mod.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700 - 850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osprzętu rozdzielni 56-104 mod.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1250 - 1520 zł/ 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wentylatora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40 - 140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Instalacja włącznika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8 - 12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Oprawa ogrodowa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80 - 150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2921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Wykonanie rozdzielni (przed tynkami)</a:t>
                      </a: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140 - 195 zł/szt.</a:t>
                      </a:r>
                      <a:endParaRPr lang="pl-PL" sz="1400"/>
                    </a:p>
                  </a:txBody>
                  <a:tcPr marL="19050" marR="19050" marT="19050" marB="19050"/>
                </a:tc>
              </a:tr>
              <a:tr h="678318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solidFill>
                            <a:srgbClr val="525455"/>
                          </a:solidFill>
                        </a:rPr>
                        <a:t>Zamontowanie podgrzewacza przepływowego wody</a:t>
                      </a:r>
                      <a:br>
                        <a:rPr lang="pl-PL" sz="1400">
                          <a:solidFill>
                            <a:srgbClr val="525455"/>
                          </a:solidFill>
                        </a:rPr>
                      </a:br>
                      <a:endParaRPr lang="pl-PL" sz="140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solidFill>
                            <a:srgbClr val="525455"/>
                          </a:solidFill>
                        </a:rPr>
                        <a:t>85 - 150 zł/szt.</a:t>
                      </a:r>
                      <a:br>
                        <a:rPr lang="pl-PL" sz="1400" dirty="0">
                          <a:solidFill>
                            <a:srgbClr val="525455"/>
                          </a:solidFill>
                        </a:rPr>
                      </a:br>
                      <a:endParaRPr lang="pl-PL" sz="1400" dirty="0"/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Roboty ziemne</a:t>
            </a:r>
            <a:br>
              <a:rPr lang="pl-PL" b="1" dirty="0" smtClean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33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dirty="0">
                          <a:solidFill>
                            <a:srgbClr val="FFFFFF"/>
                          </a:solidFill>
                        </a:rPr>
                        <a:t>Usługa</a:t>
                      </a:r>
                      <a:br>
                        <a:rPr lang="pl-PL" dirty="0">
                          <a:solidFill>
                            <a:srgbClr val="FFFFFF"/>
                          </a:solidFill>
                        </a:rPr>
                      </a:br>
                      <a:endParaRPr lang="pl-PL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dirty="0" smtClean="0">
                          <a:solidFill>
                            <a:srgbClr val="FFFFFF"/>
                          </a:solidFill>
                        </a:rPr>
                        <a:t>Cena</a:t>
                      </a:r>
                      <a:r>
                        <a:rPr lang="pl-PL" dirty="0">
                          <a:solidFill>
                            <a:srgbClr val="FFFFFF"/>
                          </a:solidFill>
                        </a:rPr>
                        <a:t/>
                      </a:r>
                      <a:br>
                        <a:rPr lang="pl-PL" dirty="0">
                          <a:solidFill>
                            <a:srgbClr val="FFFFFF"/>
                          </a:solidFill>
                        </a:rPr>
                      </a:br>
                      <a:endParaRPr lang="pl-PL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solidFill>
                            <a:srgbClr val="525455"/>
                          </a:solidFill>
                        </a:rPr>
                        <a:t>Ułożenie przewodów od 5x4 do 5x35 </a:t>
                      </a:r>
                      <a:br>
                        <a:rPr lang="pl-PL">
                          <a:solidFill>
                            <a:srgbClr val="525455"/>
                          </a:solidFill>
                        </a:rPr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solidFill>
                            <a:srgbClr val="525455"/>
                          </a:solidFill>
                        </a:rPr>
                        <a:t>3 - 20 </a:t>
                      </a:r>
                      <a:r>
                        <a:rPr lang="pl-PL" dirty="0" smtClean="0">
                          <a:solidFill>
                            <a:srgbClr val="525455"/>
                          </a:solidFill>
                        </a:rPr>
                        <a:t>zł/mb</a:t>
                      </a: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solidFill>
                            <a:srgbClr val="525455"/>
                          </a:solidFill>
                        </a:rPr>
                        <a:t>Ułożenie wraz z montażem bednarki </a:t>
                      </a:r>
                      <a:br>
                        <a:rPr lang="pl-PL">
                          <a:solidFill>
                            <a:srgbClr val="525455"/>
                          </a:solidFill>
                        </a:rPr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solidFill>
                            <a:srgbClr val="525455"/>
                          </a:solidFill>
                        </a:rPr>
                        <a:t>15 - 35 </a:t>
                      </a:r>
                      <a:r>
                        <a:rPr lang="pl-PL" dirty="0" smtClean="0">
                          <a:solidFill>
                            <a:srgbClr val="525455"/>
                          </a:solidFill>
                        </a:rPr>
                        <a:t>zł/mb</a:t>
                      </a: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solidFill>
                            <a:srgbClr val="525455"/>
                          </a:solidFill>
                        </a:rPr>
                        <a:t>Wykonanie wykopu ręcznie 1mb., na głębokość 0,7m - 1,0m</a:t>
                      </a: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solidFill>
                            <a:srgbClr val="525455"/>
                          </a:solidFill>
                        </a:rPr>
                        <a:t>90 - 255 </a:t>
                      </a:r>
                      <a:r>
                        <a:rPr lang="pl-PL" dirty="0" smtClean="0">
                          <a:solidFill>
                            <a:srgbClr val="525455"/>
                          </a:solidFill>
                        </a:rPr>
                        <a:t>zł/mb</a:t>
                      </a: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solidFill>
                            <a:srgbClr val="525455"/>
                          </a:solidFill>
                        </a:rPr>
                        <a:t>Wyłożenie folią </a:t>
                      </a:r>
                      <a:br>
                        <a:rPr lang="pl-PL">
                          <a:solidFill>
                            <a:srgbClr val="525455"/>
                          </a:solidFill>
                        </a:rPr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solidFill>
                            <a:srgbClr val="525455"/>
                          </a:solidFill>
                        </a:rPr>
                        <a:t>1 - 11 </a:t>
                      </a:r>
                      <a:r>
                        <a:rPr lang="pl-PL" dirty="0" smtClean="0">
                          <a:solidFill>
                            <a:srgbClr val="525455"/>
                          </a:solidFill>
                        </a:rPr>
                        <a:t>zł/mb</a:t>
                      </a:r>
                      <a:r>
                        <a:rPr lang="pl-PL" dirty="0">
                          <a:solidFill>
                            <a:srgbClr val="525455"/>
                          </a:solidFill>
                        </a:rPr>
                        <a:t/>
                      </a:r>
                      <a:br>
                        <a:rPr lang="pl-PL" dirty="0">
                          <a:solidFill>
                            <a:srgbClr val="525455"/>
                          </a:solidFill>
                        </a:rPr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Roboty na wysokości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Nazwa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Montaż powyżej 2 metrów z kosza dodatkowo do ceny wykonywanego zlecenia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od 10,00 zł do 20,00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Montaż powyżej 2 metrów z rusztowania dodatkowo do ceny wykonywanego zlecenia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od</a:t>
                      </a:r>
                      <a:r>
                        <a:rPr lang="pl-PL" baseline="0" dirty="0" smtClean="0"/>
                        <a:t> 20,00 zł do 30,00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Montaż powyżej 2 metrów  drabiny dodatkowo do ceny wykonywanego zlecenia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od 30,00 zł do 40,00 zł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8900" dirty="0" smtClean="0"/>
              <a:t>BUDOWNICTWO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Autofit/>
          </a:bodyPr>
          <a:lstStyle/>
          <a:p>
            <a:r>
              <a:rPr lang="pl-PL" sz="2800" b="1" dirty="0" err="1" smtClean="0"/>
              <a:t>Glazurnictwo</a:t>
            </a:r>
            <a:r>
              <a:rPr lang="pl-PL" sz="2800" b="1" dirty="0" smtClean="0"/>
              <a:t> </a:t>
            </a:r>
            <a:br>
              <a:rPr lang="pl-PL" sz="2800" b="1" dirty="0" smtClean="0"/>
            </a:br>
            <a:r>
              <a:rPr lang="pl-PL" sz="2800" b="1" dirty="0" smtClean="0"/>
              <a:t>(</a:t>
            </a:r>
            <a:r>
              <a:rPr lang="pl-PL" sz="2800" b="1" dirty="0" err="1" smtClean="0"/>
              <a:t>flizowanie</a:t>
            </a:r>
            <a:r>
              <a:rPr lang="pl-PL" sz="2800" b="1" dirty="0" smtClean="0"/>
              <a:t>)</a:t>
            </a:r>
            <a:endParaRPr lang="pl-PL" sz="28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457200" y="548680"/>
          <a:ext cx="8229600" cy="586740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270080">
                <a:tc>
                  <a:txBody>
                    <a:bodyPr/>
                    <a:lstStyle/>
                    <a:p>
                      <a:pPr algn="ctr" fontAlgn="ctr"/>
                      <a:r>
                        <a:rPr lang="pl-PL" dirty="0"/>
                        <a:t>Usługa</a:t>
                      </a:r>
                      <a:br>
                        <a:rPr lang="pl-PL" dirty="0"/>
                      </a:br>
                      <a:endParaRPr lang="pl-PL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dirty="0" smtClean="0"/>
                        <a:t>Cena</a:t>
                      </a:r>
                      <a:r>
                        <a:rPr lang="pl-PL" baseline="0" dirty="0" smtClean="0"/>
                        <a:t> od do</a:t>
                      </a:r>
                      <a:r>
                        <a:rPr lang="pl-PL" dirty="0"/>
                        <a:t/>
                      </a:r>
                      <a:br>
                        <a:rPr lang="pl-PL" dirty="0"/>
                      </a:br>
                      <a:endParaRPr lang="pl-PL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</a:tr>
              <a:tr h="27008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Fugowanie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30 - 80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27008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listw narożnych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6 - 15 zł/</a:t>
                      </a:r>
                      <a:r>
                        <a:rPr lang="pl-PL" dirty="0" err="1"/>
                        <a:t>mb</a:t>
                      </a:r>
                      <a:r>
                        <a:rPr lang="pl-PL" dirty="0"/>
                        <a:t>.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27008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Obudowa brodzika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100 - 250 zł/szt.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27008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Obudowa wanny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150 - 450 zł/szt.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27008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Szlifowanie narożników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40 - 55 zł/</a:t>
                      </a:r>
                      <a:r>
                        <a:rPr lang="pl-PL" dirty="0" err="1"/>
                        <a:t>mb</a:t>
                      </a:r>
                      <a:r>
                        <a:rPr lang="pl-PL" dirty="0"/>
                        <a:t>.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27008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glazury i terakoty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35 - 65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27008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glazury i terakoty na schodach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63 - 100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27008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glazury i terakoty w „</a:t>
                      </a:r>
                      <a:r>
                        <a:rPr lang="pl-PL" dirty="0" err="1"/>
                        <a:t>caro</a:t>
                      </a:r>
                      <a:r>
                        <a:rPr lang="pl-PL" dirty="0"/>
                        <a:t>”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45 - 74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27008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gresu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40 - 75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333375"/>
          <a:ext cx="8229600" cy="592582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</a:t>
                      </a:r>
                      <a:r>
                        <a:rPr lang="pl-PL" baseline="0" dirty="0" smtClean="0"/>
                        <a:t> od do 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mozaiki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80 - 120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płytek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40 - 111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Usuwanie starej glazury i terakoty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10 - 45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Wykonanie cokołów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7 - 25 zł/mb.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Wykonanie dekorów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8 - 23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Wykonanie otworów w glazurze, gresie i terakocie (w zależności od średnicy)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8 - 35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Wykonanie posadzki samopoziomującej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15 - 35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Wykonanie półki z glazury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95 - 170 zł/mb.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Wyrównanie, tynkowanie i przygotowanie ścian do położenia nowej glazury (w zależności od stanu ściany)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10 - 45 zł/m2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8900" b="1" dirty="0" smtClean="0"/>
              <a:t>TRANSPORT</a:t>
            </a:r>
            <a:endParaRPr lang="pl-PL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/>
              <a:t>Hydraulika</a:t>
            </a:r>
            <a:endParaRPr lang="pl-PL" sz="32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67543" y="1600200"/>
          <a:ext cx="8219256" cy="512318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04456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dirty="0">
                          <a:solidFill>
                            <a:srgbClr val="FFFFFF"/>
                          </a:solidFill>
                        </a:rPr>
                        <a:t>Usługa</a:t>
                      </a:r>
                      <a:br>
                        <a:rPr lang="pl-PL" dirty="0">
                          <a:solidFill>
                            <a:srgbClr val="FFFFFF"/>
                          </a:solidFill>
                        </a:rPr>
                      </a:br>
                      <a:endParaRPr lang="pl-PL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dirty="0" smtClean="0">
                          <a:solidFill>
                            <a:srgbClr val="FFFFFF"/>
                          </a:solidFill>
                        </a:rPr>
                        <a:t>Cena</a:t>
                      </a:r>
                      <a:r>
                        <a:rPr lang="pl-PL" baseline="0" dirty="0" smtClean="0">
                          <a:solidFill>
                            <a:srgbClr val="FFFFFF"/>
                          </a:solidFill>
                        </a:rPr>
                        <a:t> od do</a:t>
                      </a:r>
                      <a:r>
                        <a:rPr lang="pl-PL" dirty="0">
                          <a:solidFill>
                            <a:srgbClr val="FFFFFF"/>
                          </a:solidFill>
                        </a:rPr>
                        <a:t/>
                      </a:r>
                      <a:br>
                        <a:rPr lang="pl-PL" dirty="0">
                          <a:solidFill>
                            <a:srgbClr val="FFFFFF"/>
                          </a:solidFill>
                        </a:rPr>
                      </a:br>
                      <a:endParaRPr lang="pl-PL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Drobne prace hydrauliczne (np.: wymiany uszczelek w baterii)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10 - 20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i podejście stelaża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197 - 280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Odpowietrzanie kanalizacji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80 - 170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Usuwanie starej instalacji hydraulicznej wykonanej z metalu (wraz z kuciem)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40 - 70 zł/</a:t>
                      </a:r>
                      <a:r>
                        <a:rPr lang="pl-PL" dirty="0" err="1"/>
                        <a:t>mb</a:t>
                      </a:r>
                      <a:r>
                        <a:rPr lang="pl-PL" dirty="0"/>
                        <a:t>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Usuwanie starych punktów hydraulicznych (brodzik, zlewozmywak, umywalka, wanna itp)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96 - 150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podejść wodno - kanalizacyjnych z tworzyw sztucznych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144 - 270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podejścia wodno - kanalizacyjnego z miedzi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180 - 280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instalacji centralnego ogrzewania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96 - 190 zł/pkt.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476250"/>
          <a:ext cx="8229600" cy="281178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Wykonanie instalacji gazowej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96 - 190 zł/mb.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Wykonanie instalacji wodno - kanalizacyjnej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96 - 190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Wykonanie wyjścia kanalizacji pod ławą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180 - 350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Wykucie oraz wykonanie pionów kanalizacyjnych i wodnych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300 - 500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Zamontowanie kratek wentylacyjnych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5 - 30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Zamontowanie zestawu hydroforowego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300 - 400 zł/szt.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b="1" dirty="0" smtClean="0"/>
              <a:t>Biały montaż urządzeń sanitarnych</a:t>
            </a:r>
            <a:br>
              <a:rPr lang="pl-PL" sz="2800" b="1" dirty="0" smtClean="0"/>
            </a:b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5948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 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Instalacja panelu prysznicowego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180 - 250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brodzika razem z kabiną i baterią prysznicową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240 - 330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wanny wraz baterią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200 - 250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Zamontowanie baterii łazienkowej lub kuchennej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40 - 80 zł/szt.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Zamontowanie bidetu, sedesu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90 - 140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Zamontowanie umywalki lub zlewozmywaka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50 - 100 zł/szt.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Cennik </a:t>
            </a:r>
            <a:r>
              <a:rPr lang="pl-PL" dirty="0" smtClean="0"/>
              <a:t>usług malarskich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666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 err="1"/>
                        <a:t>Akrylowanie</a:t>
                      </a:r>
                      <a:r>
                        <a:rPr lang="pl-PL" dirty="0"/>
                        <a:t>, uszczelnianie szpar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3 - 6,5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Impregnacja drewna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9 - 23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Lakierowanie (farby olejne)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12 - 47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Malowanie drzwi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35 - 82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Malowanie elewacji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5 - 26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Malowanie farbą emulsyjną (dwukrotnie) w dwóch kolorach metodą tradycyjną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5 - 10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Malowanie farbą emulsyjną (dwukrotnie) w jednym kolorze metodą tradycyjną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5 - 12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476250"/>
          <a:ext cx="8229600" cy="592582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Malowanie "fantazyjne" (dwukrotnie)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8 - 15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Malowanie grzejników rurowych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8 - 15 zł/mb.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Malowanie grzejników żeberkowych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1 - 10 zł/żeberko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Malowanie okien skrzynkowych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35 - 80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Malowanie okien zespolonych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10 - 60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Malowanie rur c.o. i kanalizacyjnych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6 - 15 zł/mb.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Malowanie środkiem gruntującym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2 - 6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Mycie ścian i sufitów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2 - 9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Opalanie starej powłoki malarskiej na powierzchniach drewnianych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7 - 39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68313" y="260350"/>
          <a:ext cx="8229600" cy="181864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 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 smtClean="0"/>
                        <a:t>Skrobanie </a:t>
                      </a:r>
                      <a:r>
                        <a:rPr lang="pl-PL" dirty="0"/>
                        <a:t>ścian i sufitów, usuwanie starej farby 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2 - 10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Zabezpieczanie folią mebli w malowanych pomieszczeniach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1 - 10 zł/m2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dirty="0" smtClean="0"/>
              <a:t>Cennik usług murarskich i tynkarskich</a:t>
            </a:r>
            <a:br>
              <a:rPr lang="pl-PL" sz="3200" dirty="0" smtClean="0"/>
            </a:br>
            <a:endParaRPr lang="pl-PL" sz="32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0380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dirty="0">
                          <a:solidFill>
                            <a:srgbClr val="FFFFFF"/>
                          </a:solidFill>
                        </a:rPr>
                        <a:t>Usługa</a:t>
                      </a:r>
                      <a:br>
                        <a:rPr lang="pl-PL" dirty="0">
                          <a:solidFill>
                            <a:srgbClr val="FFFFFF"/>
                          </a:solidFill>
                        </a:rPr>
                      </a:br>
                      <a:endParaRPr lang="pl-PL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>
                          <a:solidFill>
                            <a:srgbClr val="FFFFFF"/>
                          </a:solidFill>
                        </a:rPr>
                        <a:t>Ile kosztuje?</a:t>
                      </a:r>
                      <a:br>
                        <a:rPr lang="pl-PL">
                          <a:solidFill>
                            <a:srgbClr val="FFFFFF"/>
                          </a:solidFill>
                        </a:rPr>
                      </a:br>
                      <a:endParaRPr lang="pl-PL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drewnianych futryn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60 - 379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drzwi pojedynczych wraz z dwustronnym obrobieniem glifów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150 - 638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drzwi wewnętrznych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60 - 480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drzwi zewnętrznych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150 - 545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i demontaż ościeżnicy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75 - 250 zł/szt.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okien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32 - 112 zł/mb.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parapetów wewnętrznych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40 - 180 zł/mb.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pustaków szklanych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150 - 300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549275"/>
          <a:ext cx="8229600" cy="623824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Montaż ścianki działowej z </a:t>
                      </a:r>
                      <a:r>
                        <a:rPr lang="pl-PL" dirty="0" err="1"/>
                        <a:t>ytongu</a:t>
                      </a:r>
                      <a:endParaRPr lang="pl-PL" dirty="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23 - 104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Murowanie z cegły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15- 90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Obrobienie otworów okiennych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28 - 70 zł/mb.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Obróbka otworów drzwiowych i okiennych gotową zaprawą tynkarską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25 - 112 zł/mb.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Obustronne obrobienie glifów przy drzwiach (o szer. od 10 cm)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40 - 300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Ocieplanie ścian zewnętrznych bez materiału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25 - 88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Ocieplanie ścian zewnętrznych z materiałem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30 - 161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Skuwanie tynku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8 - 40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Tynkowanie tradycyjne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12 - 44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Układanie cegły klinkierowej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36 - 120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476250"/>
          <a:ext cx="8229600" cy="389128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Uzupełnianie ubytków w tynku po wyburzonych ścianach i otworach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30 - 88 zł/mb.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Wyburzanie ścian z cegły o grubości nieprzekraczającej 20 cm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55 - 195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tynków akrylowo - mineralnych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40 - 71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tynków ozdobnych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45 - 89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Wykonanie wylewki samopoziomującej bez materiału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10 - 35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Wykonanie wylewki tradycyjnej z materiałem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21 - 44 zł/m2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 smtClean="0"/>
              <a:t>Cennik usług parkieciarskich i cykliniarskich</a:t>
            </a:r>
            <a:br>
              <a:rPr lang="pl-PL" sz="3600" dirty="0" smtClean="0"/>
            </a:br>
            <a:endParaRPr lang="pl-PL" sz="36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8790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Cyklinowanie bezpyłowe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19 – 35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Cyklinowanie desek pokrytych farbą olejną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28 – 68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Cyklinowanie mozaiki, parkietu, lamparkietu, bruku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25 – 50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Cyklinowanie podłóg z surowych desek lub parkietu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20 – 30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Demontaż starej boazerii lub paneli ściennych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6 – 19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Demontaż starych płytek PCV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8 - 30 zł/</a:t>
                      </a:r>
                      <a:r>
                        <a:rPr lang="pl-PL" dirty="0" err="1"/>
                        <a:t>mb</a:t>
                      </a:r>
                      <a:r>
                        <a:rPr lang="pl-PL" dirty="0"/>
                        <a:t>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Lakierowanie jednokrotne bez materiału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3 - 5 zł/</a:t>
                      </a:r>
                      <a:r>
                        <a:rPr lang="pl-PL" dirty="0" err="1"/>
                        <a:t>mb</a:t>
                      </a:r>
                      <a:r>
                        <a:rPr lang="pl-PL" dirty="0"/>
                        <a:t>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boazerii drewnianej na suficie (wraz z wykonaniem rusztu z listew)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65 – 80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boazerii drewnianej na ścianie (wraz z wykonaniem rusztu z listew)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53 – 70 zł/m2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518569" y="476672"/>
          <a:ext cx="8013871" cy="5897880"/>
        </p:xfrm>
        <a:graphic>
          <a:graphicData uri="http://schemas.openxmlformats.org/drawingml/2006/table">
            <a:tbl>
              <a:tblPr firstRow="1" bandRow="1">
                <a:tableStyleId>{D03447BB-5D67-496B-8E87-E561075AD55C}</a:tableStyleId>
              </a:tblPr>
              <a:tblGrid>
                <a:gridCol w="3240360"/>
                <a:gridCol w="2592288"/>
                <a:gridCol w="2181223"/>
              </a:tblGrid>
              <a:tr h="379643">
                <a:tc>
                  <a:txBody>
                    <a:bodyPr/>
                    <a:lstStyle/>
                    <a:p>
                      <a:r>
                        <a:rPr lang="pl-PL" dirty="0" smtClean="0"/>
                        <a:t>Nazwa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 za 1 km netto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 za 1</a:t>
                      </a:r>
                      <a:r>
                        <a:rPr lang="pl-PL" baseline="0" dirty="0" smtClean="0"/>
                        <a:t> km brutto </a:t>
                      </a:r>
                      <a:endParaRPr lang="pl-PL" dirty="0"/>
                    </a:p>
                  </a:txBody>
                  <a:tcPr/>
                </a:tc>
              </a:tr>
              <a:tr h="655275">
                <a:tc>
                  <a:txBody>
                    <a:bodyPr/>
                    <a:lstStyle/>
                    <a:p>
                      <a:r>
                        <a:rPr lang="pl-PL" dirty="0" smtClean="0"/>
                        <a:t>Samochód osobowy przy dłuższych trasach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1,23 zł</a:t>
                      </a:r>
                      <a:endParaRPr lang="pl-PL" dirty="0"/>
                    </a:p>
                  </a:txBody>
                  <a:tcPr/>
                </a:tc>
              </a:tr>
              <a:tr h="936107">
                <a:tc>
                  <a:txBody>
                    <a:bodyPr/>
                    <a:lstStyle/>
                    <a:p>
                      <a:r>
                        <a:rPr lang="pl-PL" dirty="0" smtClean="0"/>
                        <a:t>Samochód osobowy + przyczepka ( plandeka lub bez) przy dłuższych trasach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1,50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1,85 zł</a:t>
                      </a:r>
                      <a:endParaRPr lang="pl-PL" dirty="0"/>
                    </a:p>
                  </a:txBody>
                  <a:tcPr/>
                </a:tc>
              </a:tr>
              <a:tr h="655275">
                <a:tc>
                  <a:txBody>
                    <a:bodyPr/>
                    <a:lstStyle/>
                    <a:p>
                      <a:r>
                        <a:rPr lang="pl-PL" dirty="0" smtClean="0"/>
                        <a:t>Samochód</a:t>
                      </a:r>
                      <a:r>
                        <a:rPr lang="pl-PL" baseline="0" dirty="0" smtClean="0"/>
                        <a:t> osobowy po mieście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1,23 zł</a:t>
                      </a:r>
                      <a:endParaRPr lang="pl-PL" dirty="0"/>
                    </a:p>
                  </a:txBody>
                  <a:tcPr/>
                </a:tc>
              </a:tr>
              <a:tr h="936107">
                <a:tc>
                  <a:txBody>
                    <a:bodyPr/>
                    <a:lstStyle/>
                    <a:p>
                      <a:r>
                        <a:rPr lang="pl-PL" dirty="0" smtClean="0"/>
                        <a:t>Samochód</a:t>
                      </a:r>
                      <a:r>
                        <a:rPr lang="pl-PL" baseline="0" dirty="0" smtClean="0"/>
                        <a:t> osobowy + przyczepka (plandeka lub bez) po mieście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1,50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1,85 zł </a:t>
                      </a:r>
                      <a:endParaRPr lang="pl-PL" dirty="0"/>
                    </a:p>
                  </a:txBody>
                  <a:tcPr/>
                </a:tc>
              </a:tr>
              <a:tr h="379643">
                <a:tc>
                  <a:txBody>
                    <a:bodyPr/>
                    <a:lstStyle/>
                    <a:p>
                      <a:r>
                        <a:rPr lang="pl-PL" dirty="0" smtClean="0"/>
                        <a:t>Bus</a:t>
                      </a:r>
                      <a:r>
                        <a:rPr lang="pl-PL" baseline="0" dirty="0" smtClean="0"/>
                        <a:t> przy dłuższej trasie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1,50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1,85 zł</a:t>
                      </a:r>
                      <a:endParaRPr lang="pl-PL" dirty="0"/>
                    </a:p>
                  </a:txBody>
                  <a:tcPr/>
                </a:tc>
              </a:tr>
              <a:tr h="936107">
                <a:tc>
                  <a:txBody>
                    <a:bodyPr/>
                    <a:lstStyle/>
                    <a:p>
                      <a:r>
                        <a:rPr lang="pl-PL" dirty="0" smtClean="0"/>
                        <a:t>Bus</a:t>
                      </a:r>
                      <a:r>
                        <a:rPr lang="pl-PL" baseline="0" dirty="0" smtClean="0"/>
                        <a:t> przy dłuższej trasie + przyczepka (plandeka lub bez)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2,46 zł</a:t>
                      </a:r>
                      <a:endParaRPr lang="pl-PL" dirty="0"/>
                    </a:p>
                  </a:txBody>
                  <a:tcPr/>
                </a:tc>
              </a:tr>
              <a:tr h="379643">
                <a:tc>
                  <a:txBody>
                    <a:bodyPr/>
                    <a:lstStyle/>
                    <a:p>
                      <a:r>
                        <a:rPr lang="pl-PL" dirty="0" smtClean="0"/>
                        <a:t>Bus transport po</a:t>
                      </a:r>
                      <a:r>
                        <a:rPr lang="pl-PL" baseline="0" dirty="0" smtClean="0"/>
                        <a:t> mieście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1,87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2,30 zł</a:t>
                      </a:r>
                      <a:endParaRPr lang="pl-PL" dirty="0"/>
                    </a:p>
                  </a:txBody>
                  <a:tcPr/>
                </a:tc>
              </a:tr>
              <a:tr h="379643">
                <a:tc>
                  <a:txBody>
                    <a:bodyPr/>
                    <a:lstStyle/>
                    <a:p>
                      <a:r>
                        <a:rPr lang="pl-PL" dirty="0" smtClean="0"/>
                        <a:t>Bus po mieście + przyczepka (plandeka lub bez)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2,46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549275"/>
          <a:ext cx="8229600" cy="602234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Montaż </a:t>
                      </a:r>
                      <a:r>
                        <a:rPr lang="pl-PL" dirty="0" err="1"/>
                        <a:t>listw</a:t>
                      </a:r>
                      <a:r>
                        <a:rPr lang="pl-PL" dirty="0"/>
                        <a:t> wykończeniowych podsufitowych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8 - 18 zł/</a:t>
                      </a:r>
                      <a:r>
                        <a:rPr lang="pl-PL" dirty="0" err="1"/>
                        <a:t>mb</a:t>
                      </a:r>
                      <a:r>
                        <a:rPr lang="pl-PL" dirty="0"/>
                        <a:t>.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Montaż </a:t>
                      </a:r>
                      <a:r>
                        <a:rPr lang="pl-PL" dirty="0" err="1"/>
                        <a:t>listw</a:t>
                      </a:r>
                      <a:r>
                        <a:rPr lang="pl-PL" dirty="0"/>
                        <a:t> wykończeniowych przypodłogowych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7 - 18 zł/</a:t>
                      </a:r>
                      <a:r>
                        <a:rPr lang="pl-PL" dirty="0" err="1"/>
                        <a:t>mb</a:t>
                      </a:r>
                      <a:r>
                        <a:rPr lang="pl-PL" dirty="0"/>
                        <a:t>.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Montaż progów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17 - 29 zł/szt.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 err="1"/>
                        <a:t>Olejowanie</a:t>
                      </a:r>
                      <a:r>
                        <a:rPr lang="pl-PL" dirty="0"/>
                        <a:t> bez materiału (jedna warstwa)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6 - 10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Podcięcie drzwi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23 – 38 zł/szt.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Polerowanie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6 - 10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Równanie podłogi masą samopoziomującą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16 - 45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Szlifowanie </a:t>
                      </a:r>
                      <a:r>
                        <a:rPr lang="pl-PL" dirty="0" err="1"/>
                        <a:t>boazerii+lakierowanie</a:t>
                      </a:r>
                      <a:r>
                        <a:rPr lang="pl-PL" dirty="0"/>
                        <a:t> (1 krotne)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11 - 15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Szpachlowanie szczelin i ubytków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4 - 7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desek na legarach (wkręty, gwoździe)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30 - 90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395536" y="332656"/>
          <a:ext cx="8229600" cy="580644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i montaż legarów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10 - 15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mozaiki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19 - 45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paneli podłogowych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20 - 30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paneli ściennych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40 - 69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parkietu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15 - 50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podłogi typu Barlinek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35 – 50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wykładziny dywanowej (bez kleju)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16 - 29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Układanie wykładziny dywanowej (klejenie)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18 - 29 zł/m2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Usuwanie starego parkietu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15 - 25 zł/m2</a:t>
                      </a:r>
                      <a:br>
                        <a:rPr lang="pl-PL" dirty="0"/>
                      </a:br>
                      <a:endParaRPr lang="pl-PL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Zrywanie starej wykładziny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7 - 15 zł/m2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Wykonawstwo wnętrz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666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dirty="0">
                          <a:solidFill>
                            <a:srgbClr val="FFFFFF"/>
                          </a:solidFill>
                        </a:rPr>
                        <a:t>Usługa</a:t>
                      </a:r>
                      <a:br>
                        <a:rPr lang="pl-PL" dirty="0">
                          <a:solidFill>
                            <a:srgbClr val="FFFFFF"/>
                          </a:solidFill>
                        </a:rPr>
                      </a:br>
                      <a:endParaRPr lang="pl-PL" dirty="0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>
                          <a:solidFill>
                            <a:srgbClr val="FFFFFF"/>
                          </a:solidFill>
                        </a:rPr>
                        <a:t>Ile kosztuje?</a:t>
                      </a:r>
                      <a:br>
                        <a:rPr lang="pl-PL">
                          <a:solidFill>
                            <a:srgbClr val="FFFFFF"/>
                          </a:solidFill>
                        </a:rPr>
                      </a:br>
                      <a:endParaRPr lang="pl-PL">
                        <a:solidFill>
                          <a:srgbClr val="FFFFFF"/>
                        </a:solidFill>
                      </a:endParaRPr>
                    </a:p>
                  </a:txBody>
                  <a:tcPr marL="19050" marR="19050" marT="19050" marB="190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sufitów podwieszanych na stelażu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35 – 64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sufitów podwieszanych razem z materiałem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40 – 108zł/m2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ścianek działowych z płyt gipsowo-kartonowych z wyciszeniem wełną mineralną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33 – 64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ścianek działowych z płyt gipsowo-kartonowych z wełną mineralną razem z materiałem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86 – 159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płyt gipsowo-kartonowych na klej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18 – 30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płyt gipsowo-kartonowych na stelażu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28 – 62 zł/m2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476250"/>
          <a:ext cx="8229600" cy="608076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Montaż płyt gipsowo-kartonowych na stelażu wraz z materiałem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46 – 119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Montaż płyt gipsowo-kartonowych na stelażu i ocieplenie styropianem i wełną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52 – 64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płyt gipsowo-kartonowych na stelażu i ocieplenie wraz z materiałem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58 – 136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kowerów z płyty gipsowo-kartonowej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126 – 188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Ocieplenie poddasza (wełną i folią) razem z płytą gipsowo-kartonową na stelażu 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87 - 111 zł/mb.</a:t>
                      </a:r>
                      <a:br>
                        <a:rPr lang="pl-PL"/>
                      </a:br>
                      <a:endParaRPr lang="pl-PL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zabudowy nietypowej o zarysach prostolinijnych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70 – 101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zabudowy nietypowej z elementami łukowymi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95 – 141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Wykonanie wielopoziomowych sufitów podwieszanych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70 – 94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Wykonanie sztukaterii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14 – 24 zł/mb.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Montaż narożników z aluminium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11 – 15 zł/</a:t>
                      </a:r>
                      <a:r>
                        <a:rPr lang="pl-PL" dirty="0" err="1"/>
                        <a:t>mb</a:t>
                      </a:r>
                      <a:r>
                        <a:rPr lang="pl-PL" dirty="0"/>
                        <a:t>.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67544" y="332656"/>
          <a:ext cx="8229600" cy="432054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Usługa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Cena od do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Położenie siatki zbrojącej na zarysowaniach i pęknięciach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7 – 10 zł/mb.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Szpachlowanie łączeń między płytami gipsowo-kartonowymi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6 – 8 zł/mb.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Montaż kasetonów typ. </a:t>
                      </a:r>
                      <a:r>
                        <a:rPr lang="pl-PL" dirty="0" err="1"/>
                        <a:t>Amstrong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Termathex</a:t>
                      </a:r>
                      <a:endParaRPr lang="pl-PL" dirty="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55 – 63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Montaż kasetonów typ. </a:t>
                      </a:r>
                      <a:r>
                        <a:rPr lang="pl-PL" dirty="0" err="1"/>
                        <a:t>Amstrong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Termathex</a:t>
                      </a:r>
                      <a:r>
                        <a:rPr lang="pl-PL" dirty="0"/>
                        <a:t> z materiałem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72 – 134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/>
                        <a:t>Położenie gładzi gipsowej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10 – 20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 err="1"/>
                        <a:t>Akrylowanie</a:t>
                      </a:r>
                      <a:endParaRPr lang="pl-PL" dirty="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2 – 5 zł/m2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Ocieplenie poddasza (wełną i folią) razem z płytą gipsowo-kartonową na stelażu z materiałem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/>
                        <a:t>101 – 136 zł/m2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67544" y="764704"/>
          <a:ext cx="8229600" cy="4485640"/>
        </p:xfrm>
        <a:graphic>
          <a:graphicData uri="http://schemas.openxmlformats.org/drawingml/2006/table">
            <a:tbl>
              <a:tblPr firstRow="1" bandRow="1">
                <a:tableStyleId>{D03447BB-5D67-496B-8E87-E561075AD55C}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Nazwa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 netto 1h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</a:t>
                      </a:r>
                      <a:r>
                        <a:rPr lang="pl-PL" baseline="0" dirty="0" smtClean="0"/>
                        <a:t> brutto 1h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Pomoc</a:t>
                      </a:r>
                      <a:r>
                        <a:rPr lang="pl-PL" baseline="0" dirty="0" smtClean="0"/>
                        <a:t>  1 osoby przy załadunku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10,00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12,30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Pomoc 1 osoby przy rozładunku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10,00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12,30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Pomoc</a:t>
                      </a:r>
                      <a:r>
                        <a:rPr lang="pl-PL" baseline="0" dirty="0" smtClean="0"/>
                        <a:t> 1 osoby przy znoszeniu od 1 piętra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10,00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12,30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Pomoc</a:t>
                      </a:r>
                      <a:r>
                        <a:rPr lang="pl-PL" baseline="0" dirty="0" smtClean="0"/>
                        <a:t> 1 osoby przy wnoszeniu do 1 pietra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10,00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12,30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Pomoc</a:t>
                      </a:r>
                      <a:r>
                        <a:rPr lang="pl-PL" baseline="0" dirty="0" smtClean="0"/>
                        <a:t> 1 osoby przy znoszeniu powyżej 1 piętra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14,00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17,22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Pomoc 1 osoby przy wnoszeniu powyżej 1 piętra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14,00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17,22 zł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457200" y="476250"/>
          <a:ext cx="8229600" cy="5582920"/>
        </p:xfrm>
        <a:graphic>
          <a:graphicData uri="http://schemas.openxmlformats.org/drawingml/2006/table">
            <a:tbl>
              <a:tblPr firstRow="1" bandRow="1">
                <a:tableStyleId>{D03447BB-5D67-496B-8E87-E561075AD55C}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Nazwa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 netto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</a:t>
                      </a:r>
                      <a:r>
                        <a:rPr lang="pl-PL" baseline="0" dirty="0" smtClean="0"/>
                        <a:t> brutto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Pomoc</a:t>
                      </a:r>
                      <a:r>
                        <a:rPr lang="pl-PL" baseline="0" dirty="0" smtClean="0"/>
                        <a:t>  2 osób przy załadunku</a:t>
                      </a:r>
                      <a:endParaRPr lang="pl-P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18,00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22,14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Pomoc 2 osób przy rozładunku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18,00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22,14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Pomoc</a:t>
                      </a:r>
                      <a:r>
                        <a:rPr lang="pl-PL" baseline="0" dirty="0" smtClean="0"/>
                        <a:t> 2 osób przy znoszeniu od 1 piętra</a:t>
                      </a:r>
                      <a:endParaRPr lang="pl-PL" dirty="0" smtClean="0"/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18,00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22,14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Pomoc</a:t>
                      </a:r>
                      <a:r>
                        <a:rPr lang="pl-PL" baseline="0" dirty="0" smtClean="0"/>
                        <a:t> 2 osób przy wnoszeniu do 1 pietra</a:t>
                      </a:r>
                      <a:endParaRPr lang="pl-PL" dirty="0" smtClean="0"/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18,00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22,14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Pomoc</a:t>
                      </a:r>
                      <a:r>
                        <a:rPr lang="pl-PL" baseline="0" dirty="0" smtClean="0"/>
                        <a:t> 2 osób przy znoszeniu powyżej 1 piętra</a:t>
                      </a:r>
                      <a:endParaRPr lang="pl-PL" dirty="0" smtClean="0"/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24,60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Pomoc 2 osób przy wnoszeniu powyżej 1 piętra 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20,00 zł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24,60 zł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2069976"/>
            <a:ext cx="8229600" cy="1143000"/>
          </a:xfrm>
        </p:spPr>
        <p:txBody>
          <a:bodyPr>
            <a:noAutofit/>
          </a:bodyPr>
          <a:lstStyle/>
          <a:p>
            <a:r>
              <a:rPr lang="pl-PL" sz="8000" b="1" dirty="0" smtClean="0"/>
              <a:t>SPAWALNICTWO</a:t>
            </a:r>
            <a:endParaRPr lang="pl-PL" sz="8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Spawanie bez własnego sprzętu</a:t>
            </a:r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5300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Nazwa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 netto</a:t>
                      </a:r>
                      <a:r>
                        <a:rPr lang="pl-PL" baseline="0" dirty="0" smtClean="0"/>
                        <a:t> za 1h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 brutto za 1h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metodą MIGMAG</a:t>
                      </a:r>
                      <a:r>
                        <a:rPr lang="pl-PL" baseline="0" dirty="0" smtClean="0"/>
                        <a:t> stali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14,00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17,22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metodą MIGMAG Kwasówki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16,00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19,68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metodą MIDI aluminium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18,00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22,14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metodą TIG stali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14,00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17,22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metodą</a:t>
                      </a:r>
                      <a:r>
                        <a:rPr lang="pl-PL" baseline="0" dirty="0" smtClean="0"/>
                        <a:t> TIG Kwasówki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16,00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19,68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ELEKTRODĄ stali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14,00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17,22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ELEKTRODĄ Kwasówki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16,00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19,68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ELEKTRODĄ żeliwa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16,00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19,68 zł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Spawanie z własnym sprzętem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5300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Nazwa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 netto za 1h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 brutto</a:t>
                      </a:r>
                      <a:r>
                        <a:rPr lang="pl-PL" baseline="0" dirty="0" smtClean="0"/>
                        <a:t> za 1h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metodą MIGMAG stali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80,00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98,40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metodą MIGMAG Kwasówki</a:t>
                      </a:r>
                      <a:r>
                        <a:rPr lang="pl-PL" baseline="0" dirty="0" smtClean="0"/>
                        <a:t>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100,00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123,00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metodą MIDI aluminium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100,00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123,00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</a:t>
                      </a:r>
                      <a:r>
                        <a:rPr lang="pl-PL" baseline="0" dirty="0" smtClean="0"/>
                        <a:t> metodą TIG stali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80,00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98,40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metodą </a:t>
                      </a:r>
                      <a:r>
                        <a:rPr lang="pl-PL" dirty="0" err="1" smtClean="0"/>
                        <a:t>Tig</a:t>
                      </a:r>
                      <a:r>
                        <a:rPr lang="pl-PL" dirty="0" smtClean="0"/>
                        <a:t> Kwasówki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100,00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123,00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ELEKTRODĄ</a:t>
                      </a:r>
                      <a:r>
                        <a:rPr lang="pl-PL" baseline="0" dirty="0" smtClean="0"/>
                        <a:t> stali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80,00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98,40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</a:t>
                      </a:r>
                      <a:r>
                        <a:rPr lang="pl-PL" baseline="0" dirty="0" smtClean="0"/>
                        <a:t> ELEKTRODĄ Kwasówki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100,00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123,00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Spawanie ELEKTRODĄ</a:t>
                      </a:r>
                      <a:r>
                        <a:rPr lang="pl-PL" baseline="0" dirty="0" smtClean="0"/>
                        <a:t> żeliwa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100,00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123,00 zł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Spawanie Mobilne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02184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Nazwa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</a:t>
                      </a:r>
                      <a:r>
                        <a:rPr lang="pl-PL" baseline="0" dirty="0" smtClean="0"/>
                        <a:t> netto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Cena brutto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Dojazd</a:t>
                      </a:r>
                      <a:r>
                        <a:rPr lang="pl-PL" baseline="0" dirty="0" smtClean="0"/>
                        <a:t> na miejsce spawania za 1 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1,50 zł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1,84 zł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b="1" dirty="0" smtClean="0"/>
                        <a:t>Nazwa</a:t>
                      </a:r>
                      <a:endParaRPr lang="pl-PL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smtClean="0"/>
                        <a:t>Cena netto za 1h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smtClean="0"/>
                        <a:t>Cena brutto za 1h</a:t>
                      </a:r>
                      <a:endParaRPr lang="pl-P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b="0" dirty="0" smtClean="0"/>
                        <a:t>Użycie</a:t>
                      </a:r>
                      <a:r>
                        <a:rPr lang="pl-PL" sz="1800" b="0" baseline="0" dirty="0" smtClean="0"/>
                        <a:t> własnego agregatu prądotwórczego </a:t>
                      </a:r>
                      <a:endParaRPr lang="pl-PL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0" dirty="0" smtClean="0"/>
                        <a:t>5,00</a:t>
                      </a:r>
                      <a:r>
                        <a:rPr lang="pl-PL" b="0" baseline="0" dirty="0" smtClean="0"/>
                        <a:t> zł</a:t>
                      </a:r>
                      <a:endParaRPr lang="pl-P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6,15</a:t>
                      </a:r>
                      <a:r>
                        <a:rPr lang="pl-PL" baseline="0" dirty="0" smtClean="0"/>
                        <a:t> zł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2164</Words>
  <Application>Microsoft Office PowerPoint</Application>
  <PresentationFormat>Pokaz na ekranie (4:3)</PresentationFormat>
  <Paragraphs>536</Paragraphs>
  <Slides>34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35" baseType="lpstr">
      <vt:lpstr>Motyw pakietu Office</vt:lpstr>
      <vt:lpstr>Firma Ogólnousługowa Wojciech Turchoń</vt:lpstr>
      <vt:lpstr>TRANSPORT</vt:lpstr>
      <vt:lpstr>Slajd 3</vt:lpstr>
      <vt:lpstr>Slajd 4</vt:lpstr>
      <vt:lpstr>Slajd 5</vt:lpstr>
      <vt:lpstr>SPAWALNICTWO</vt:lpstr>
      <vt:lpstr>Spawanie bez własnego sprzętu</vt:lpstr>
      <vt:lpstr>Spawanie z własnym sprzętem</vt:lpstr>
      <vt:lpstr>Spawanie Mobilne</vt:lpstr>
      <vt:lpstr>ELEKTRYKA</vt:lpstr>
      <vt:lpstr>Usługi Elektryczne</vt:lpstr>
      <vt:lpstr>Pomiary Elektryczne</vt:lpstr>
      <vt:lpstr>Wykonanie poszczególnych elementów instalacji elektrycznej  (z materiałami) </vt:lpstr>
      <vt:lpstr>Wykonanie punktów instalacji elektrycznej (bez materiałów) </vt:lpstr>
      <vt:lpstr>Roboty ziemne </vt:lpstr>
      <vt:lpstr>Roboty na wysokości</vt:lpstr>
      <vt:lpstr>BUDOWNICTWO</vt:lpstr>
      <vt:lpstr>Glazurnictwo  (flizowanie)</vt:lpstr>
      <vt:lpstr>Slajd 19</vt:lpstr>
      <vt:lpstr>Hydraulika</vt:lpstr>
      <vt:lpstr>Slajd 21</vt:lpstr>
      <vt:lpstr>Biały montaż urządzeń sanitarnych </vt:lpstr>
      <vt:lpstr> Cennik usług malarskich  </vt:lpstr>
      <vt:lpstr>Slajd 24</vt:lpstr>
      <vt:lpstr>Slajd 25</vt:lpstr>
      <vt:lpstr>Cennik usług murarskich i tynkarskich </vt:lpstr>
      <vt:lpstr>Slajd 27</vt:lpstr>
      <vt:lpstr>Slajd 28</vt:lpstr>
      <vt:lpstr>Cennik usług parkieciarskich i cykliniarskich </vt:lpstr>
      <vt:lpstr>Slajd 30</vt:lpstr>
      <vt:lpstr>Slajd 31</vt:lpstr>
      <vt:lpstr>Wykonawstwo wnętrz</vt:lpstr>
      <vt:lpstr>Slajd 33</vt:lpstr>
      <vt:lpstr>Slajd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Cennik 2013 rok</dc:title>
  <dc:creator>Wojtek</dc:creator>
  <cp:lastModifiedBy>Wojtek</cp:lastModifiedBy>
  <cp:revision>75</cp:revision>
  <dcterms:created xsi:type="dcterms:W3CDTF">2013-01-04T21:38:32Z</dcterms:created>
  <dcterms:modified xsi:type="dcterms:W3CDTF">2013-01-06T22:56:45Z</dcterms:modified>
</cp:coreProperties>
</file>